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  <p:sldMasterId id="2147483703" r:id="rId2"/>
  </p:sldMasterIdLst>
  <p:notesMasterIdLst>
    <p:notesMasterId r:id="rId29"/>
  </p:notesMasterIdLst>
  <p:handoutMasterIdLst>
    <p:handoutMasterId r:id="rId30"/>
  </p:handoutMasterIdLst>
  <p:sldIdLst>
    <p:sldId id="256" r:id="rId3"/>
    <p:sldId id="259" r:id="rId4"/>
    <p:sldId id="271" r:id="rId5"/>
    <p:sldId id="331" r:id="rId6"/>
    <p:sldId id="283" r:id="rId7"/>
    <p:sldId id="278" r:id="rId8"/>
    <p:sldId id="288" r:id="rId9"/>
    <p:sldId id="289" r:id="rId10"/>
    <p:sldId id="290" r:id="rId11"/>
    <p:sldId id="329" r:id="rId12"/>
    <p:sldId id="330" r:id="rId13"/>
    <p:sldId id="306" r:id="rId14"/>
    <p:sldId id="310" r:id="rId15"/>
    <p:sldId id="319" r:id="rId16"/>
    <p:sldId id="325" r:id="rId17"/>
    <p:sldId id="328" r:id="rId18"/>
    <p:sldId id="320" r:id="rId19"/>
    <p:sldId id="339" r:id="rId20"/>
    <p:sldId id="321" r:id="rId21"/>
    <p:sldId id="322" r:id="rId22"/>
    <p:sldId id="333" r:id="rId23"/>
    <p:sldId id="336" r:id="rId24"/>
    <p:sldId id="337" r:id="rId25"/>
    <p:sldId id="338" r:id="rId26"/>
    <p:sldId id="340" r:id="rId27"/>
    <p:sldId id="341" r:id="rId28"/>
  </p:sldIdLst>
  <p:sldSz cx="9144000" cy="6858000" type="screen4x3"/>
  <p:notesSz cx="6954838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58FE"/>
    <a:srgbClr val="FF0000"/>
    <a:srgbClr val="00CC00"/>
    <a:srgbClr val="0000FF"/>
    <a:srgbClr val="FFFF00"/>
    <a:srgbClr val="FFFFFF"/>
    <a:srgbClr val="FF00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1199" autoAdjust="0"/>
  </p:normalViewPr>
  <p:slideViewPr>
    <p:cSldViewPr>
      <p:cViewPr>
        <p:scale>
          <a:sx n="100" d="100"/>
          <a:sy n="100" d="100"/>
        </p:scale>
        <p:origin x="-6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5500" b="1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92518-F92A-4827-90A0-E79F1AEB34D7}" type="presOf" srcId="{46751E6A-86D4-43C8-9559-6F227E1E89F5}" destId="{15401ABF-56DF-4D55-A618-E87133E74D5A}" srcOrd="0" destOrd="0" presId="urn:microsoft.com/office/officeart/2005/8/layout/default#1"/>
    <dgm:cxn modelId="{0444F821-D69E-4195-91A8-267705BDB1BA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B4072818-7CFC-4558-9552-205195D8E830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0" y="0"/>
          <a:ext cx="7531642" cy="1368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b="1" kern="1200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0" y="0"/>
        <a:ext cx="7531642" cy="1368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B7F43E2-2FC5-4CEA-B10E-F7A15A6DD3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584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484" y="4421823"/>
            <a:ext cx="556387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B596D4C-F12F-4E36-B4C1-9478B18A5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46495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 smtClean="0">
              <a:latin typeface="Arial" charset="0"/>
            </a:endParaRP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9CC41E-0ADD-42ED-99CA-55B4FB2F03C9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B596D4C-F12F-4E36-B4C1-9478B18A599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44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23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150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D9391B36-D5DF-4E55-9851-79F42DFB1BAE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24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25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26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106E5-BC2A-4DE0-AC39-C979C10D3FE7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82763-6EC1-473A-BEBF-52EDD7243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4072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31DBB-741B-44FC-B7F3-48CACB6894CC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FB64-E7B3-4150-B3D0-A5393598F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89806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F663B-102D-440F-9388-B0B64959A973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99B18-3EC7-451C-8DA6-844434784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14419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6F609-184E-4983-ACE4-D5CB22E84578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249C8-AEC9-4186-B6F1-65A606DAA6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6755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73346-6CF2-4203-B0AF-E35800E0D4F0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5DDAC-CBD3-4816-BD0F-B1066EAA9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26169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ED89-FDDD-4D53-A75A-A8396E1BC3B6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06EAB-853A-475B-B7C7-609D2BFA35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97031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3A9C5-FB46-4BCA-851E-9D47907C2D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F5823-B873-4517-873C-FD2A7F910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22887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27887-ACAD-41D2-9CC7-75CB44AF06A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A0072-9EF8-4450-8E3A-3BE7437084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79311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74E82-8ECD-4A52-9646-39FC8D0464DA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FCF60-27BC-4112-9B07-C880BE225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32266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AE9B-C532-4A7E-9FA5-775F1F3F47EE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104E5-BF7A-438C-A9B9-8E36B26E28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37893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05F32-71AE-4196-A996-997E1EF19FAB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00A2D-D632-48DD-AC86-45913E7EB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12558"/>
      </p:ext>
    </p:extLst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64762-0B30-454B-B441-CD31A88C3C49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6F6E7-0452-46A5-965C-82D52CDED1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8094"/>
      </p:ext>
    </p:extLst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A4EE3-7400-4171-989D-86403253AC1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69E92-A2A5-4ED3-96F9-47C69B90387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34167"/>
      </p:ext>
    </p:extLst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ED52C-6D38-4646-8AA5-424E59917C6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29648-4DEB-43E8-A1F2-F38D6D2B08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61082"/>
      </p:ext>
    </p:extLst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C549A-AF0A-491E-BF59-6AC9BB76217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F8D5-3777-464C-A64F-4D8D890307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4945"/>
      </p:ext>
    </p:extLst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9197E-6D75-4E06-AE48-FB93B96B224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7E002-CA6C-4C64-82EE-4977E52080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688"/>
      </p:ext>
    </p:extLst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B647C-9496-4CA5-B8ED-91D868A5D3D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703A-37E6-4A36-844C-CB3D5A3B2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982406"/>
      </p:ext>
    </p:extLst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8118-24E5-45DE-9B12-D7A6225E7A3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EA694-410A-4AA3-8553-5C18CDFAD9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52604"/>
      </p:ext>
    </p:extLst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2D63A-B84B-44AC-965F-87927861E4C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EF5A-3858-4521-97EC-EB344A8CB7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66048"/>
      </p:ext>
    </p:extLst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F47CD-7CE1-419F-B2E2-17DCC6BB37AC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940BF-4038-43E6-BC02-A401AD1FC1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20765"/>
      </p:ext>
    </p:extLst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FA51E-C8CC-4F2B-AE4D-E1C6610B73E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8C25-8411-487D-8B92-85726D583B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38104"/>
      </p:ext>
    </p:extLst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D9754-045B-4BAB-A4BC-EE4FE1B342B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A8B5-25BA-40E6-80F7-61E07FB1E7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7577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C4258E44-5DD1-49FA-BB58-9DCABBFA98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AB18E4A8-9188-46EC-9FCF-12DE443749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29028CF7-7D99-4D0E-A789-825253966A0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9D80D6D1-F09B-41BA-A244-78ADD005E2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0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CN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FFFF00"/>
                </a:solidFill>
              </a:rPr>
              <a:t>HOÏC PHAÀN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762000" y="3657600"/>
          <a:ext cx="7543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4000" b="1">
                <a:solidFill>
                  <a:srgbClr val="FFFF00"/>
                </a:solidFill>
              </a:rPr>
              <a:t> Baøi 5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: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  DIODE</a:t>
            </a:r>
          </a:p>
        </p:txBody>
      </p:sp>
      <p:pic>
        <p:nvPicPr>
          <p:cNvPr id="3075" name="Picture 7" descr="dio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590800"/>
            <a:ext cx="26289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4" descr="ze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38700"/>
            <a:ext cx="251460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5" descr="zener_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5756275"/>
            <a:ext cx="23622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8" name="Group 18"/>
          <p:cNvGrpSpPr>
            <a:grpSpLocks/>
          </p:cNvGrpSpPr>
          <p:nvPr/>
        </p:nvGrpSpPr>
        <p:grpSpPr bwMode="auto">
          <a:xfrm>
            <a:off x="3713163" y="2438400"/>
            <a:ext cx="4440237" cy="1643063"/>
            <a:chOff x="2256" y="3072"/>
            <a:chExt cx="2797" cy="1035"/>
          </a:xfrm>
        </p:grpSpPr>
        <p:pic>
          <p:nvPicPr>
            <p:cNvPr id="3085" name="Picture 12" descr="brect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3" y="3072"/>
              <a:ext cx="1000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6" name="Picture 16" descr="brect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3072"/>
              <a:ext cx="1788" cy="1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9" name="Group 20"/>
          <p:cNvGrpSpPr>
            <a:grpSpLocks/>
          </p:cNvGrpSpPr>
          <p:nvPr/>
        </p:nvGrpSpPr>
        <p:grpSpPr bwMode="auto">
          <a:xfrm>
            <a:off x="3767138" y="4306888"/>
            <a:ext cx="4386262" cy="1981200"/>
            <a:chOff x="2256" y="1680"/>
            <a:chExt cx="2763" cy="1248"/>
          </a:xfrm>
        </p:grpSpPr>
        <p:grpSp>
          <p:nvGrpSpPr>
            <p:cNvPr id="3080" name="Group 21"/>
            <p:cNvGrpSpPr>
              <a:grpSpLocks/>
            </p:cNvGrpSpPr>
            <p:nvPr/>
          </p:nvGrpSpPr>
          <p:grpSpPr bwMode="auto">
            <a:xfrm>
              <a:off x="2256" y="1680"/>
              <a:ext cx="2763" cy="1248"/>
              <a:chOff x="2256" y="1680"/>
              <a:chExt cx="2763" cy="1248"/>
            </a:xfrm>
          </p:grpSpPr>
          <p:pic>
            <p:nvPicPr>
              <p:cNvPr id="3082" name="Picture 22" descr="brect2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87" y="1680"/>
                <a:ext cx="432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3" name="Picture 23" descr="brect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1680"/>
                <a:ext cx="728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4" descr="brect4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6" y="1680"/>
                <a:ext cx="727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1" name="Picture 25" descr="brect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680"/>
              <a:ext cx="896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457200" y="152400"/>
            <a:ext cx="75438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1117600" indent="-1117600" eaLnBrk="1" hangingPunct="1"/>
            <a:endParaRPr lang="vi-VN" sz="4400" b="1">
              <a:solidFill>
                <a:srgbClr val="FF0000"/>
              </a:solidFill>
            </a:endParaRPr>
          </a:p>
        </p:txBody>
      </p:sp>
      <p:graphicFrame>
        <p:nvGraphicFramePr>
          <p:cNvPr id="409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824798"/>
              </p:ext>
            </p:extLst>
          </p:nvPr>
        </p:nvGraphicFramePr>
        <p:xfrm>
          <a:off x="187924" y="723872"/>
          <a:ext cx="86868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Visio" r:id="rId4" imgW="5333390" imgH="1875739" progId="Visio.Drawing.11">
                  <p:embed/>
                </p:oleObj>
              </mc:Choice>
              <mc:Fallback>
                <p:oleObj name="Visio" r:id="rId4" imgW="5333390" imgH="1875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24" y="723872"/>
                        <a:ext cx="8686800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Rectangle 2"/>
          <p:cNvSpPr>
            <a:spLocks noChangeArrowheads="1"/>
          </p:cNvSpPr>
          <p:nvPr/>
        </p:nvSpPr>
        <p:spPr bwMode="auto">
          <a:xfrm>
            <a:off x="1147933" y="199997"/>
            <a:ext cx="7142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I . CẤU TẠO VÀ KÝ HIỆU CỦA DIODE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4267200"/>
            <a:ext cx="850707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P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lỗ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N (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Anod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Kathod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P-N 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3008313" cy="1162050"/>
          </a:xfrm>
        </p:spPr>
        <p:txBody>
          <a:bodyPr/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DIODE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flipV="1">
            <a:off x="152400" y="5714999"/>
            <a:ext cx="3008313" cy="9905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9458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99" y="1371600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VC\Desktop\DIO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81" y="3581399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3491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304800" y="533400"/>
            <a:ext cx="86868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 . NGUYÊN LÝ LÀM VIỆC CỦA DIODE :</a:t>
            </a:r>
            <a:endParaRPr lang="en-US" sz="32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   1) Phaân cöïc ngöôïc diode</a:t>
            </a:r>
            <a:r>
              <a:rPr lang="en-US" sz="3200" b="1">
                <a:solidFill>
                  <a:srgbClr val="00CC00"/>
                </a:solidFill>
              </a:rPr>
              <a:t>: </a:t>
            </a: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63586"/>
              </p:ext>
            </p:extLst>
          </p:nvPr>
        </p:nvGraphicFramePr>
        <p:xfrm>
          <a:off x="990600" y="1662113"/>
          <a:ext cx="6781800" cy="275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1" name="Visio" r:id="rId4" imgW="4333037" imgH="1761439" progId="Visio.Drawing.11">
                  <p:embed/>
                </p:oleObj>
              </mc:Choice>
              <mc:Fallback>
                <p:oleObj name="Visio" r:id="rId4" imgW="4333037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62113"/>
                        <a:ext cx="6781800" cy="2757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481122" y="4106478"/>
            <a:ext cx="8189912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khoâng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chæ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coù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doøng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raát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nhoû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1066800" y="1447800"/>
          <a:ext cx="6553200" cy="276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7" name="Visio" r:id="rId4" imgW="4171188" imgH="1761439" progId="Visio.Drawing.11">
                  <p:embed/>
                </p:oleObj>
              </mc:Choice>
              <mc:Fallback>
                <p:oleObj name="Visio" r:id="rId4" imgW="4171188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447800"/>
                        <a:ext cx="6553200" cy="276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2) Phaân cöïc thuaän diode:</a:t>
            </a:r>
            <a:r>
              <a:rPr lang="en-US" sz="3200" b="1">
                <a:solidFill>
                  <a:srgbClr val="00CC00"/>
                </a:solidFill>
              </a:rPr>
              <a:t> </a:t>
            </a: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58813" y="4256088"/>
            <a:ext cx="7826375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khi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aùp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phaân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cöïc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ñuû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lôùn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57200" y="228600"/>
            <a:ext cx="8229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00CC00"/>
                </a:solidFill>
              </a:rPr>
              <a:t>III . ÑẶC TÍNH KỸ THUẬT CỦA DIODE 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CC00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 smtClean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Ngöôøi</a:t>
            </a:r>
            <a:r>
              <a:rPr lang="en-US" sz="3200" dirty="0">
                <a:solidFill>
                  <a:srgbClr val="0000FF"/>
                </a:solidFill>
              </a:rPr>
              <a:t> ta </a:t>
            </a:r>
            <a:r>
              <a:rPr lang="en-US" sz="3200" dirty="0" err="1">
                <a:solidFill>
                  <a:srgbClr val="0000FF"/>
                </a:solidFill>
              </a:rPr>
              <a:t>ño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I</a:t>
            </a:r>
            <a:r>
              <a:rPr lang="en-US" sz="3200" baseline="-25000" dirty="0">
                <a:solidFill>
                  <a:srgbClr val="0000FF"/>
                </a:solidFill>
              </a:rPr>
              <a:t>D </a:t>
            </a:r>
            <a:r>
              <a:rPr lang="en-US" sz="3200" dirty="0">
                <a:solidFill>
                  <a:srgbClr val="0000FF"/>
                </a:solidFill>
              </a:rPr>
              <a:t>qua diode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hai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tieân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phaân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err="1">
                <a:solidFill>
                  <a:srgbClr val="0000FF"/>
                </a:solidFill>
              </a:rPr>
              <a:t>thuaän</a:t>
            </a:r>
            <a:r>
              <a:rPr lang="en-US" sz="3200">
                <a:solidFill>
                  <a:srgbClr val="0000FF"/>
                </a:solidFill>
              </a:rPr>
              <a:t>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 dirty="0" err="1">
                <a:solidFill>
                  <a:srgbClr val="0000FF"/>
                </a:solidFill>
              </a:rPr>
              <a:t>roài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töø</a:t>
            </a:r>
            <a:r>
              <a:rPr lang="en-US" sz="3200" dirty="0">
                <a:solidFill>
                  <a:srgbClr val="0000FF"/>
                </a:solidFill>
              </a:rPr>
              <a:t> 0V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khi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diode </a:t>
            </a:r>
            <a:r>
              <a:rPr lang="en-US" sz="3200" dirty="0" err="1">
                <a:solidFill>
                  <a:srgbClr val="0000FF"/>
                </a:solidFill>
              </a:rPr>
              <a:t>ñaït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V</a:t>
            </a:r>
            <a:r>
              <a:rPr lang="en-US" sz="3200" baseline="-25000" dirty="0">
                <a:solidFill>
                  <a:srgbClr val="FF0000"/>
                </a:solidFill>
              </a:rPr>
              <a:t>D</a:t>
            </a:r>
            <a:r>
              <a:rPr lang="en-US" sz="3200" dirty="0">
                <a:solidFill>
                  <a:srgbClr val="FF0000"/>
                </a:solidFill>
              </a:rPr>
              <a:t> = V</a:t>
            </a:r>
            <a:r>
              <a:rPr lang="en-US" sz="32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thì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môùi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baét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qua diode. </a:t>
            </a:r>
          </a:p>
        </p:txBody>
      </p:sp>
      <p:graphicFrame>
        <p:nvGraphicFramePr>
          <p:cNvPr id="1536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5703314"/>
              </p:ext>
            </p:extLst>
          </p:nvPr>
        </p:nvGraphicFramePr>
        <p:xfrm>
          <a:off x="1143000" y="762000"/>
          <a:ext cx="7315200" cy="244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9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762000"/>
                        <a:ext cx="7315200" cy="2449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28600" y="685800"/>
            <a:ext cx="8686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>
                <a:solidFill>
                  <a:srgbClr val="0000FF"/>
                </a:solidFill>
              </a:rPr>
              <a:t>Ñieän aùp 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goïi laø ñieän aùp theàm hay ñieän aùp ngöôõng vaø coù trò soá tuøy thuoäc chaát baùn daãn.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Thöïc nghieäm cho bieát: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 0,5V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0,6V; 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0,7V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0,8V(chaát Si)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=0,2V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0,3V;V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0,4V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0,5V(chaát Ge)</a:t>
            </a:r>
          </a:p>
        </p:txBody>
      </p:sp>
      <p:graphicFrame>
        <p:nvGraphicFramePr>
          <p:cNvPr id="1638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460057"/>
              </p:ext>
            </p:extLst>
          </p:nvPr>
        </p:nvGraphicFramePr>
        <p:xfrm>
          <a:off x="1066800" y="3581400"/>
          <a:ext cx="7315200" cy="244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0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581400"/>
                        <a:ext cx="7315200" cy="2449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304800" y="304800"/>
            <a:ext cx="84582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ct val="20000"/>
              </a:spcBef>
            </a:pPr>
            <a:endParaRPr lang="vi-VN" sz="3200">
              <a:solidFill>
                <a:srgbClr val="0000FF"/>
              </a:solidFill>
            </a:endParaRPr>
          </a:p>
        </p:txBody>
      </p:sp>
      <p:graphicFrame>
        <p:nvGraphicFramePr>
          <p:cNvPr id="378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389998"/>
              </p:ext>
            </p:extLst>
          </p:nvPr>
        </p:nvGraphicFramePr>
        <p:xfrm>
          <a:off x="-34925" y="669925"/>
          <a:ext cx="4038600" cy="489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5" name="Visio" r:id="rId4" imgW="4133088" imgH="2447239" progId="Visio.Drawing.11">
                  <p:embed/>
                </p:oleObj>
              </mc:Choice>
              <mc:Fallback>
                <p:oleObj name="Visio" r:id="rId4" imgW="4133088" imgH="2447239" progId="Visio.Drawing.11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925" y="669925"/>
                        <a:ext cx="4038600" cy="489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Rectangle 14"/>
          <p:cNvSpPr>
            <a:spLocks noChangeArrowheads="1"/>
          </p:cNvSpPr>
          <p:nvPr/>
        </p:nvSpPr>
        <p:spPr bwMode="auto">
          <a:xfrm>
            <a:off x="3841750" y="838200"/>
            <a:ext cx="4953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Khi phaân cöïc ngöôïc roài taêng ñieän aùp V</a:t>
            </a:r>
            <a:r>
              <a:rPr lang="en-US" sz="3200" baseline="-25000">
                <a:solidFill>
                  <a:srgbClr val="0000FF"/>
                </a:solidFill>
              </a:rPr>
              <a:t>DC</a:t>
            </a:r>
            <a:r>
              <a:rPr lang="en-US" sz="3200">
                <a:solidFill>
                  <a:srgbClr val="0000FF"/>
                </a:solidFill>
              </a:rPr>
              <a:t> töø 0V leân theo trò soá aâm chæ coù doøng ñieän ræ I</a:t>
            </a:r>
            <a:r>
              <a:rPr lang="en-US" sz="3200" baseline="-25000">
                <a:solidFill>
                  <a:srgbClr val="0000FF"/>
                </a:solidFill>
              </a:rPr>
              <a:t>S</a:t>
            </a:r>
            <a:r>
              <a:rPr lang="en-US" sz="3200">
                <a:solidFill>
                  <a:srgbClr val="0000FF"/>
                </a:solidFill>
              </a:rPr>
              <a:t> coù trò soá raát nhoû ñi qua diode. </a:t>
            </a:r>
          </a:p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Neáu taêng cao möùc ñieän aùp nghòch, ñeán moät trò soá khaù cao, doøng ñieän qua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>
                <a:solidFill>
                  <a:srgbClr val="0000FF"/>
                </a:solidFill>
              </a:rPr>
              <a:t>taêng leân raát lôùn seõ laøm hö diode.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/>
          <a:lstStyle/>
          <a:p>
            <a:r>
              <a:rPr lang="en-US" sz="3200" b="1">
                <a:solidFill>
                  <a:srgbClr val="00CC00"/>
                </a:solidFill>
              </a:rPr>
              <a:t>IV . ĐO KIỂM TRA DIODE </a:t>
            </a:r>
            <a:r>
              <a:rPr lang="en-US" sz="3200" b="1" smtClean="0">
                <a:solidFill>
                  <a:srgbClr val="00CC00"/>
                </a:solidFill>
              </a:rPr>
              <a:t>: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Đưa đồng hồ về thang đo điện trở, chỉnh về mức thang đo X1Ω,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 đặt hai que đo vào 2 đầu Diode nếu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Đo chiều thuận que đen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Anode,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que đỏ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Cathode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kim lên thì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đảo chiều đo nếu kim không nên là Diode còn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3200" kern="1200">
              <a:solidFill>
                <a:srgbClr val="5858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96081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smtClean="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đo cả hai chiều kim lên = 0Ω như vậy là Diode bị chập.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Nếu đo thuận chiều mà kim không lên là Diode bị đứt.</a:t>
            </a:r>
            <a:endParaRPr lang="en-US">
              <a:solidFill>
                <a:srgbClr val="5858FE"/>
              </a:solidFill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81530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-228600" y="838200"/>
            <a:ext cx="5410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3000" b="1" smtClean="0">
                <a:solidFill>
                  <a:srgbClr val="FF3300"/>
                </a:solidFill>
              </a:rPr>
              <a:t>  </a:t>
            </a:r>
          </a:p>
          <a:p>
            <a:pPr algn="ctr" eaLnBrk="1" hangingPunct="1"/>
            <a:r>
              <a:rPr lang="en-US" sz="2800" b="1" smtClean="0">
                <a:solidFill>
                  <a:srgbClr val="FF3300"/>
                </a:solidFill>
              </a:rPr>
              <a:t>   V </a:t>
            </a:r>
            <a:r>
              <a:rPr lang="en-US" sz="2800" b="1" dirty="0">
                <a:solidFill>
                  <a:srgbClr val="FF3300"/>
                </a:solidFill>
              </a:rPr>
              <a:t>- ÖÙNG DUÏNG CHỈNH LƯU CUÛA DIODE</a:t>
            </a:r>
          </a:p>
          <a:p>
            <a:pPr eaLnBrk="1" hangingPunct="1"/>
            <a:r>
              <a:rPr lang="en-US" sz="3200" b="1">
                <a:solidFill>
                  <a:srgbClr val="FF3300"/>
                </a:solidFill>
              </a:rPr>
              <a:t>     </a:t>
            </a:r>
            <a:r>
              <a:rPr lang="en-US" sz="3200" b="1" smtClean="0">
                <a:solidFill>
                  <a:srgbClr val="FF3300"/>
                </a:solidFill>
              </a:rPr>
              <a:t>  </a:t>
            </a:r>
            <a:r>
              <a:rPr lang="en-US" sz="2800" b="1" smtClean="0">
                <a:solidFill>
                  <a:srgbClr val="FF3300"/>
                </a:solidFill>
              </a:rPr>
              <a:t>1- </a:t>
            </a:r>
            <a:r>
              <a:rPr lang="en-US" sz="2800" b="1" dirty="0" err="1">
                <a:solidFill>
                  <a:srgbClr val="FF3300"/>
                </a:solidFill>
              </a:rPr>
              <a:t>Mạch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chỉnh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lưu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b="1" dirty="0">
                <a:solidFill>
                  <a:srgbClr val="FF3300"/>
                </a:solidFill>
              </a:rPr>
              <a:t> </a:t>
            </a:r>
            <a:r>
              <a:rPr lang="en-US" sz="2800" b="1" dirty="0" err="1">
                <a:solidFill>
                  <a:srgbClr val="FF3300"/>
                </a:solidFill>
              </a:rPr>
              <a:t>kỳ</a:t>
            </a:r>
            <a:r>
              <a:rPr lang="en-US" sz="2800" b="1" dirty="0">
                <a:solidFill>
                  <a:srgbClr val="FF3300"/>
                </a:solidFill>
              </a:rPr>
              <a:t>:</a:t>
            </a:r>
          </a:p>
          <a:p>
            <a:pPr eaLnBrk="1" hangingPunct="1"/>
            <a:r>
              <a:rPr lang="en-US" sz="2800" b="1">
                <a:solidFill>
                  <a:srgbClr val="FF3300"/>
                </a:solidFill>
              </a:rPr>
              <a:t>       </a:t>
            </a:r>
            <a:r>
              <a:rPr lang="en-US" sz="2800" b="1" smtClean="0">
                <a:solidFill>
                  <a:srgbClr val="FF3300"/>
                </a:solidFill>
              </a:rPr>
              <a:t>   a- </a:t>
            </a:r>
            <a:r>
              <a:rPr lang="en-US" sz="2800" dirty="0" err="1">
                <a:solidFill>
                  <a:srgbClr val="FF3300"/>
                </a:solidFill>
              </a:rPr>
              <a:t>Sơ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err="1">
                <a:solidFill>
                  <a:srgbClr val="FF3300"/>
                </a:solidFill>
              </a:rPr>
              <a:t>đồ</a:t>
            </a:r>
            <a:r>
              <a:rPr lang="en-US" sz="2800">
                <a:solidFill>
                  <a:srgbClr val="FF3300"/>
                </a:solidFill>
              </a:rPr>
              <a:t> </a:t>
            </a:r>
            <a:r>
              <a:rPr lang="en-US" sz="2800" smtClean="0">
                <a:solidFill>
                  <a:srgbClr val="FF3300"/>
                </a:solidFill>
              </a:rPr>
              <a:t>mạch</a:t>
            </a:r>
          </a:p>
          <a:p>
            <a:pPr eaLnBrk="1" hangingPunct="1"/>
            <a:r>
              <a:rPr lang="en-US" sz="2800">
                <a:solidFill>
                  <a:srgbClr val="FF3300"/>
                </a:solidFill>
              </a:rPr>
              <a:t> </a:t>
            </a:r>
            <a:r>
              <a:rPr lang="en-US" sz="2800" smtClean="0">
                <a:solidFill>
                  <a:srgbClr val="FF3300"/>
                </a:solidFill>
              </a:rPr>
              <a:t>           -giản </a:t>
            </a:r>
            <a:r>
              <a:rPr lang="en-US" sz="2800" dirty="0" err="1">
                <a:solidFill>
                  <a:srgbClr val="FF3300"/>
                </a:solidFill>
              </a:rPr>
              <a:t>đồ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dirty="0" err="1">
                <a:solidFill>
                  <a:srgbClr val="FF3300"/>
                </a:solidFill>
              </a:rPr>
              <a:t>thời</a:t>
            </a:r>
            <a:r>
              <a:rPr lang="en-US" sz="2800" dirty="0">
                <a:solidFill>
                  <a:srgbClr val="FF3300"/>
                </a:solidFill>
              </a:rPr>
              <a:t> </a:t>
            </a:r>
            <a:r>
              <a:rPr lang="en-US" sz="2800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84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41372"/>
              </p:ext>
            </p:extLst>
          </p:nvPr>
        </p:nvGraphicFramePr>
        <p:xfrm>
          <a:off x="4495800" y="381000"/>
          <a:ext cx="4191000" cy="670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0" name="Visio" r:id="rId4" imgW="2647188" imgH="5190439" progId="Visio.Drawing.11">
                  <p:embed/>
                </p:oleObj>
              </mc:Choice>
              <mc:Fallback>
                <p:oleObj name="Visio" r:id="rId4" imgW="2647188" imgH="5190439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81000"/>
                        <a:ext cx="4191000" cy="670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685800" y="533400"/>
            <a:ext cx="8153400" cy="94487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b. Nguyên lý làm việc:</a:t>
            </a:r>
          </a:p>
          <a:p>
            <a:pPr>
              <a:defRPr/>
            </a:pP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 Mạch </a:t>
            </a:r>
            <a:r>
              <a:rPr lang="vi-VN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iện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gồm: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Biến áp nguồn giảm điện áp 220</a:t>
            </a:r>
            <a:r>
              <a:rPr lang="en-US" sz="32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AC xuống trị số thích hợp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,diode D, R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tải.</a:t>
            </a: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-Khi tại A có nửa chu kỳ dương (+) thì diode D phân cực thuận nên dẫn điện, dòng điện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qua R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cũng biến thiên hình sin, là nửa chu kỳ dương và cho ra điện áp trên tải cũng là nửa chu ky dương gần bằng tại A.</a:t>
            </a: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	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457200" y="457200"/>
            <a:ext cx="82296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điểm A có nửa chu kỳ âm (-) thì diode D phân cực ngược nên không dẫn điện, lúc đó không có dòng qua diode nên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0.</a:t>
            </a:r>
          </a:p>
          <a:p>
            <a:pPr marL="457200" indent="-457200">
              <a:buFontTx/>
              <a:buChar char="-"/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 vậy: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Dòng điện qua tải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và điện áp trên tải 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chỉ còn lại có nửa chu kỳ dương, do đó mạch điện được gọi là mạch chỉnh lưu điện bán kỳ (nửa chu kỳ).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3" name="Rectangle 2"/>
          <p:cNvSpPr/>
          <p:nvPr/>
        </p:nvSpPr>
        <p:spPr>
          <a:xfrm>
            <a:off x="914400" y="457200"/>
            <a:ext cx="76962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c. Khảo sát mạch điện thực tế: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</a:p>
          <a:p>
            <a:pPr>
              <a:defRPr/>
            </a:pP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xét Điện áp sau chỉnh lưu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điện áp một chiều ngõ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gần b</a:t>
            </a:r>
            <a:r>
              <a:rPr lang="vi-V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ằ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1/2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đặt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 mạch chỉnh lưu.</a:t>
            </a:r>
          </a:p>
          <a:p>
            <a:pPr marL="457200" indent="-457200">
              <a:buFontTx/>
              <a:buChar char="-"/>
              <a:defRPr/>
            </a:pPr>
            <a:endParaRPr lang="en-US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1524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/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65888" y="2590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dirty="0"/>
              <a:t>D1</a:t>
            </a:r>
          </a:p>
          <a:p>
            <a:r>
              <a:rPr lang="en-US" sz="1000" dirty="0"/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23559" y="3530017"/>
            <a:ext cx="36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A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23559" y="4456113"/>
            <a:ext cx="184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05400" y="1679099"/>
            <a:ext cx="715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Vac</a:t>
            </a: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105401" y="280069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229600" y="3130550"/>
            <a:ext cx="304800" cy="377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8229600" y="2048431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9185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30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1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0"/>
                            </p:stCondLst>
                            <p:childTnLst>
                              <p:par>
                                <p:cTn id="103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000"/>
                            </p:stCondLst>
                            <p:childTnLst>
                              <p:par>
                                <p:cTn id="10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  <p:bldP spid="9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304800" y="1371600"/>
            <a:ext cx="838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 </a:t>
            </a:r>
            <a:r>
              <a:rPr lang="vi-VN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iện gồm:Biến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nguồn,4 diode, R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t+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Led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tại A có nửa chu kỳ dương thì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 thuân nên dẫn điện và cho ra dòng điện trên tải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 theo nửa chu kỳ dương và điện áp đặt trên tải là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Lúc đó tại B có điện áp âm hơn A,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cực ngược nên ngưng dẫn.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1219200" y="660687"/>
            <a:ext cx="45672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b. Nguyên lý làm việc: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Isosceles Triangle 94"/>
          <p:cNvSpPr/>
          <p:nvPr/>
        </p:nvSpPr>
        <p:spPr>
          <a:xfrm>
            <a:off x="2129526" y="331321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8" name="Straight Connector 97"/>
          <p:cNvCxnSpPr/>
          <p:nvPr/>
        </p:nvCxnSpPr>
        <p:spPr>
          <a:xfrm>
            <a:off x="2133600" y="3295515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Isosceles Triangle 101"/>
          <p:cNvSpPr/>
          <p:nvPr/>
        </p:nvSpPr>
        <p:spPr>
          <a:xfrm>
            <a:off x="1376152" y="4762500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1381664" y="474956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33911" y="34359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A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464074" y="443126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B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5114897" y="1637972"/>
            <a:ext cx="743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mtClean="0">
                <a:solidFill>
                  <a:srgbClr val="000000"/>
                </a:solidFill>
              </a:rPr>
              <a:t>Vac</a:t>
            </a:r>
            <a:endParaRPr lang="vi-VN">
              <a:solidFill>
                <a:srgbClr val="000000"/>
              </a:solidFill>
            </a:endParaRPr>
          </a:p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114897" y="2857500"/>
            <a:ext cx="743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8277197" y="2065912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8314253" y="3228518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8917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  <p:bldP spid="6177" grpId="0"/>
      <p:bldP spid="6179" grpId="0"/>
      <p:bldP spid="95" grpId="0" animBg="1"/>
      <p:bldP spid="10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ChangeArrowheads="1"/>
          </p:cNvSpPr>
          <p:nvPr/>
        </p:nvSpPr>
        <p:spPr bwMode="auto">
          <a:xfrm>
            <a:off x="1143000" y="685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762000" y="457200"/>
            <a:ext cx="75438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ại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kỳ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và </a:t>
            </a:r>
            <a:r>
              <a:rPr lang="en-US" sz="32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là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nắn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838200" y="76200"/>
            <a:ext cx="792480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c. Khảo sát mạch điện thực tế:</a:t>
            </a:r>
          </a:p>
          <a:p>
            <a:pPr>
              <a:defRPr/>
            </a:pPr>
            <a:endParaRPr lang="en-US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lưu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xét Điện áp sau chỉnh lưu ,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lớn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gần b</a:t>
            </a:r>
            <a:r>
              <a:rPr lang="vi-VN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ằ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 V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đặt vào mạch chỉnh lưu.</a:t>
            </a: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304800" y="2655888"/>
            <a:ext cx="8001000" cy="3676650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140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2" name="Group 19"/>
          <p:cNvGrpSpPr>
            <a:grpSpLocks/>
          </p:cNvGrpSpPr>
          <p:nvPr/>
        </p:nvGrpSpPr>
        <p:grpSpPr bwMode="auto">
          <a:xfrm>
            <a:off x="2133600" y="4724400"/>
            <a:ext cx="304800" cy="384175"/>
            <a:chOff x="2133600" y="2590800"/>
            <a:chExt cx="304800" cy="384466"/>
          </a:xfrm>
        </p:grpSpPr>
        <p:sp>
          <p:nvSpPr>
            <p:cNvPr id="21" name="Isosceles Triangle 20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919788" y="23256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18" name="Rectangle 4"/>
          <p:cNvSpPr>
            <a:spLocks noChangeArrowheads="1"/>
          </p:cNvSpPr>
          <p:nvPr/>
        </p:nvSpPr>
        <p:spPr bwMode="auto">
          <a:xfrm>
            <a:off x="762000" y="304800"/>
            <a:ext cx="7467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solidFill>
                  <a:srgbClr val="0070C0"/>
                </a:solidFill>
              </a:rPr>
              <a:t>V</a:t>
            </a:r>
            <a:r>
              <a:rPr lang="en-US" sz="2800" b="1" smtClean="0">
                <a:solidFill>
                  <a:srgbClr val="0070C0"/>
                </a:solidFill>
              </a:rPr>
              <a:t>I – 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RÁP MẠCH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</a:t>
            </a:r>
            <a:r>
              <a:rPr lang="vi-VN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 TOÀN KỲ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DÙNG 4 DIODE </a:t>
            </a:r>
            <a:r>
              <a:rPr lang="en-US" sz="2800" b="1" smtClean="0">
                <a:solidFill>
                  <a:srgbClr val="0070C0"/>
                </a:solidFill>
              </a:rPr>
              <a:t>:</a:t>
            </a:r>
          </a:p>
          <a:p>
            <a:pPr eaLnBrk="1" hangingPunct="1"/>
            <a:r>
              <a:rPr lang="en-US" sz="2400" b="1" smtClean="0">
                <a:solidFill>
                  <a:srgbClr val="0070C0"/>
                </a:solidFill>
              </a:rPr>
              <a:t>    1 - Sơ đồ mạch điện - giản đồ thời gian: </a:t>
            </a:r>
          </a:p>
        </p:txBody>
      </p:sp>
    </p:spTree>
    <p:extLst>
      <p:ext uri="{BB962C8B-B14F-4D97-AF65-F5344CB8AC3E}">
        <p14:creationId xmlns:p14="http://schemas.microsoft.com/office/powerpoint/2010/main" val="10940675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7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 smtClean="0">
              <a:solidFill>
                <a:srgbClr val="000000"/>
              </a:solidFill>
            </a:endParaRP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914400" y="-615950"/>
            <a:ext cx="8115300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1: Chuẩn bị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Tổ chức nơi làm việc thuận lợi, hợp lý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như mỏ hàn, kềm, nhíp ...để bên tay thuận, đồng hồ VOM để bên tay nghịch, các linh kiện đựng trong hộp để trước mặt.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Làm vệ sinh mỏ hàn, các chân linh kiện, vị trí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321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2: Đo kiểm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Dùng VOM kiểm tra mỏ hàn, nếu mỏ hàn tốt ta cấp điện cho mỏ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Trong khi chờ mỏ hàn nóng ta tiến hành đo kiểm các linh kiện bằng VOM.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437587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ChangeArrowheads="1"/>
          </p:cNvSpPr>
          <p:nvPr/>
        </p:nvSpPr>
        <p:spPr bwMode="auto">
          <a:xfrm>
            <a:off x="484188" y="10668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81000" y="304800"/>
            <a:ext cx="86106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3: Ráp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linh kiện vào mạch và hàn theo thứ tự: điện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trở,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diode, Led. Khi ráp linh kiện nào thì hàn và cắt chân dư của linh kiện đó. Yêu cầu hàn đúng kỹ thuật để mối hàn chắc chắn, bóng, gọn đẹp .</a:t>
            </a:r>
          </a:p>
          <a:p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866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484188" y="457200"/>
            <a:ext cx="83550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4: Thử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Khi ráp mạch xong, ta phải kiểm tra lại mạch như: cực tính linh kiện, đường mạch, mối hàn.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Đo kiểm nguồn điện cần cung cấp cho mạch phải tốt, sau đó cấp điện cho mạch để mạch hoạt động tốt.</a:t>
            </a:r>
          </a:p>
        </p:txBody>
      </p:sp>
    </p:spTree>
    <p:extLst>
      <p:ext uri="{BB962C8B-B14F-4D97-AF65-F5344CB8AC3E}">
        <p14:creationId xmlns:p14="http://schemas.microsoft.com/office/powerpoint/2010/main" val="377750897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8382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0" y="1447800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u="sng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sai hỏng thường gặp: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chưa dính dây, chân linh kiện.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sai cực tính diode.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Đứt đường mạch.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bị chạm mạch.</a:t>
            </a:r>
          </a:p>
        </p:txBody>
      </p:sp>
    </p:spTree>
    <p:extLst>
      <p:ext uri="{BB962C8B-B14F-4D97-AF65-F5344CB8AC3E}">
        <p14:creationId xmlns:p14="http://schemas.microsoft.com/office/powerpoint/2010/main" val="332115130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2885</TotalTime>
  <Words>1054</Words>
  <Application>Microsoft Office PowerPoint</Application>
  <PresentationFormat>On-screen Show (4:3)</PresentationFormat>
  <Paragraphs>199</Paragraphs>
  <Slides>26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Default Design</vt:lpstr>
      <vt:lpstr>1_Default Design</vt:lpstr>
      <vt:lpstr>Visio</vt:lpstr>
      <vt:lpstr>PowerPoint Presentation</vt:lpstr>
      <vt:lpstr>PowerPoint Presentation</vt:lpstr>
      <vt:lpstr>PowerPoint Presentation</vt:lpstr>
      <vt:lpstr>Kí hiệu DIODE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 . ĐO KIỂM TRA DIODE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Xét bán kỳ dương của nguồn điện vào</vt:lpstr>
      <vt:lpstr>PowerPoint Presentation</vt:lpstr>
      <vt:lpstr>Xét bán kỳ âm của nguồn điện vào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 KHTN TPHCM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</dc:creator>
  <cp:lastModifiedBy>Admin</cp:lastModifiedBy>
  <cp:revision>238</cp:revision>
  <cp:lastPrinted>2018-04-03T08:45:41Z</cp:lastPrinted>
  <dcterms:created xsi:type="dcterms:W3CDTF">2007-08-11T22:00:13Z</dcterms:created>
  <dcterms:modified xsi:type="dcterms:W3CDTF">2018-04-04T06:38:54Z</dcterms:modified>
</cp:coreProperties>
</file>